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9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5" r:id="rId3"/>
    <p:sldId id="258" r:id="rId4"/>
    <p:sldId id="269" r:id="rId5"/>
    <p:sldId id="261" r:id="rId6"/>
    <p:sldId id="266" r:id="rId7"/>
    <p:sldId id="268" r:id="rId8"/>
    <p:sldId id="264" r:id="rId9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6666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902" autoAdjust="0"/>
  </p:normalViewPr>
  <p:slideViewPr>
    <p:cSldViewPr snapToGrid="0" snapToObjects="1">
      <p:cViewPr varScale="1">
        <p:scale>
          <a:sx n="62" d="100"/>
          <a:sy n="62" d="100"/>
        </p:scale>
        <p:origin x="-23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3AB3AA-3AFF-5B4F-BFB8-1DE785338A89}" type="datetimeFigureOut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98F1E-84CC-6941-A02B-4D2DFB2CC9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490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06181-57EE-EE4A-B9F5-CE5C2963D46C}" type="datetimeFigureOut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A7D11-2E06-C247-8A2E-65E9EE3AC4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496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睡眠の状態には覚醒・浅い睡眠・深い睡眠がある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就床時・ベッドに入った時は覚醒状態であり．睡眠の深さから就寝時間を推測している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縦軸，睡眠の深さが質を，波形がサイクルを表している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0958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既存アプリ操作？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既存アプリ仕様？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ユーザが計測開始したときを就床時間としていて</a:t>
            </a:r>
            <a:r>
              <a:rPr kumimoji="1" lang="en-US" altLang="ja-JP" dirty="0" smtClean="0"/>
              <a:t>…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これから，インタビューで多かった，睡眠ログの使用感を，簡単な再現VTRでお伝えしま</a:t>
            </a:r>
            <a:r>
              <a:rPr kumimoji="1" lang="ja-JP" altLang="en-US" dirty="0" smtClean="0"/>
              <a:t>す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2884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1329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問題点を明示，そこで今回のコンセプトへ</a:t>
            </a:r>
            <a:r>
              <a:rPr kumimoji="1" lang="en-US" altLang="ja-JP" dirty="0" smtClean="0"/>
              <a:t>…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----- 会議メモ (15/08/23 23:35) -----</a:t>
            </a:r>
          </a:p>
          <a:p>
            <a:r>
              <a:rPr kumimoji="1" lang="ja-JP" altLang="en-US" dirty="0"/>
              <a:t>＊スマホ操作が可能かどうかとかはあんまり関係なくて，ユーザはできるだけきちんとしたログを取りたいから，計測を中断する？？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問題点</a:t>
            </a:r>
          </a:p>
          <a:p>
            <a:r>
              <a:rPr kumimoji="1" lang="ja-JP" altLang="en-US" dirty="0"/>
              <a:t>・寝る直前の計測開始を忘れやすい</a:t>
            </a:r>
          </a:p>
          <a:p>
            <a:r>
              <a:rPr kumimoji="1" lang="ja-JP" altLang="en-US" dirty="0"/>
              <a:t>・毎日ログをとらないと，正確なデータが得られない</a:t>
            </a:r>
          </a:p>
          <a:p>
            <a:r>
              <a:rPr kumimoji="1" lang="ja-JP" altLang="en-US" dirty="0"/>
              <a:t>→　睡眠ログを続ける気が無くなってしまう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解決案</a:t>
            </a:r>
          </a:p>
          <a:p>
            <a:r>
              <a:rPr kumimoji="1" lang="ja-JP" altLang="en-US" dirty="0"/>
              <a:t>・睡眠ログの自動計測</a:t>
            </a:r>
          </a:p>
          <a:p>
            <a:r>
              <a:rPr kumimoji="1" lang="ja-JP" altLang="en-US" dirty="0"/>
              <a:t>	・就寝したら自動で計測開始</a:t>
            </a:r>
          </a:p>
          <a:p>
            <a:r>
              <a:rPr kumimoji="1" lang="ja-JP" altLang="en-US" dirty="0"/>
              <a:t>	・起床したら自動で計測終了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4208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そこで</a:t>
            </a:r>
            <a:r>
              <a:rPr kumimoji="1" lang="en-US" altLang="ja-JP" dirty="0" smtClean="0"/>
              <a:t>Minimum</a:t>
            </a:r>
            <a:r>
              <a:rPr kumimoji="1" lang="en-US" altLang="ja-JP" baseline="0" dirty="0" smtClean="0"/>
              <a:t> viable product</a:t>
            </a:r>
            <a:r>
              <a:rPr kumimoji="1" lang="ja-JP" altLang="en-US" baseline="0" dirty="0" smtClean="0"/>
              <a:t>のコンセプトは</a:t>
            </a:r>
            <a:r>
              <a:rPr kumimoji="1" lang="en-US" altLang="ja-JP" baseline="0" dirty="0" smtClean="0"/>
              <a:t>…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解決策</a:t>
            </a: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　</a:t>
            </a:r>
            <a:r>
              <a:rPr lang="ja-JP" altLang="en-US" dirty="0" smtClean="0">
                <a:solidFill>
                  <a:srgbClr val="7F7F7F"/>
                </a:solidFill>
              </a:rPr>
              <a:t>寝たら，自動で計測を開始し，</a:t>
            </a:r>
            <a:endParaRPr lang="en-US" altLang="ja-JP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endParaRPr lang="en-US" altLang="ja-JP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　　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起きたら，</a:t>
            </a:r>
            <a:r>
              <a:rPr lang="ja-JP" altLang="en-US" sz="1400" b="1" dirty="0" smtClean="0"/>
              <a:t>自動</a:t>
            </a:r>
            <a:r>
              <a:rPr lang="ja-JP" altLang="en-US" dirty="0" smtClean="0">
                <a:solidFill>
                  <a:srgbClr val="7F7F7F"/>
                </a:solidFill>
              </a:rPr>
              <a:t>で</a:t>
            </a:r>
            <a:r>
              <a:rPr lang="ja-JP" altLang="en-US" sz="1400" b="1" dirty="0" smtClean="0"/>
              <a:t>計測終了</a:t>
            </a:r>
            <a:r>
              <a:rPr lang="ja-JP" altLang="en-US" dirty="0" smtClean="0">
                <a:solidFill>
                  <a:srgbClr val="7F7F7F"/>
                </a:solidFill>
              </a:rPr>
              <a:t>してくれる</a:t>
            </a:r>
            <a:endParaRPr lang="en-US" altLang="ja-JP" dirty="0" smtClean="0">
              <a:solidFill>
                <a:srgbClr val="7F7F7F"/>
              </a:solidFill>
            </a:endParaRPr>
          </a:p>
          <a:p>
            <a:endParaRPr kumimoji="1" lang="en-US" altLang="ja-JP" dirty="0" smtClean="0"/>
          </a:p>
          <a:p>
            <a:endParaRPr kumimoji="1" lang="ja-JP" altLang="en-US" dirty="0"/>
          </a:p>
          <a:p>
            <a:r>
              <a:rPr kumimoji="1" lang="ja-JP" altLang="en-US" dirty="0"/>
              <a:t>----- 会議メモ (15/08/23 23:35) -----</a:t>
            </a:r>
          </a:p>
          <a:p>
            <a:r>
              <a:rPr kumimoji="1" lang="ja-JP" altLang="en-US" dirty="0"/>
              <a:t>＊解決方法が唐突すぎる？</a:t>
            </a:r>
          </a:p>
          <a:p>
            <a:r>
              <a:rPr kumimoji="1" lang="ja-JP" altLang="en-US" dirty="0"/>
              <a:t>	コンセプト→解決方法→価値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コンセプト</a:t>
            </a:r>
          </a:p>
          <a:p>
            <a:r>
              <a:rPr kumimoji="1" lang="ja-JP" altLang="en-US" dirty="0"/>
              <a:t>・ユーザが操作しなくても，自動でログを計測可能にする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解決方法</a:t>
            </a:r>
          </a:p>
          <a:p>
            <a:r>
              <a:rPr kumimoji="1" lang="ja-JP" altLang="en-US" dirty="0"/>
              <a:t>・事前に設定したアラームの時間とセンシングデータから，就寝・起床を推測</a:t>
            </a:r>
          </a:p>
          <a:p>
            <a:r>
              <a:rPr kumimoji="1" lang="ja-JP" altLang="en-US" dirty="0"/>
              <a:t>（質疑で聞かれたら？</a:t>
            </a:r>
          </a:p>
          <a:p>
            <a:r>
              <a:rPr kumimoji="1" lang="ja-JP" altLang="en-US" dirty="0"/>
              <a:t>→就寝時間は，アラームを設定した時間から逆算した時間と，センシングデータから就寝を推測</a:t>
            </a:r>
          </a:p>
          <a:p>
            <a:r>
              <a:rPr kumimoji="1" lang="ja-JP" altLang="en-US" dirty="0"/>
              <a:t>起床時間は，センシングデータから起床を推測）</a:t>
            </a:r>
          </a:p>
          <a:p>
            <a:endParaRPr kumimoji="1" lang="ja-JP" altLang="en-US" dirty="0"/>
          </a:p>
          <a:p>
            <a:endParaRPr kumimoji="1" lang="ja-JP" altLang="en-US" dirty="0"/>
          </a:p>
          <a:p>
            <a:r>
              <a:rPr kumimoji="1" lang="ja-JP" altLang="en-US" dirty="0"/>
              <a:t>価値</a:t>
            </a:r>
          </a:p>
          <a:p>
            <a:r>
              <a:rPr kumimoji="1" lang="ja-JP" altLang="en-US" dirty="0"/>
              <a:t>・ユーザが意識せずとも，ログを取得できるので，長く使いやすい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9623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既存のアプリとの差を表でまとめる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提案</a:t>
            </a:r>
            <a:r>
              <a:rPr kumimoji="1" lang="en-US" altLang="ja-JP" dirty="0" smtClean="0"/>
              <a:t>/</a:t>
            </a:r>
            <a:r>
              <a:rPr kumimoji="1" lang="ja-JP" altLang="en-US" dirty="0" smtClean="0"/>
              <a:t>計測終了　：　起床を検知する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自動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7070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1" dirty="0" smtClean="0">
                <a:solidFill>
                  <a:schemeClr val="accent5">
                    <a:lumMod val="75000"/>
                  </a:schemeClr>
                </a:solidFill>
              </a:rPr>
              <a:t>普段</a:t>
            </a:r>
            <a:r>
              <a:rPr lang="ja-JP" altLang="en-US" sz="1200" dirty="0" smtClean="0"/>
              <a:t>の生活</a:t>
            </a:r>
            <a:r>
              <a:rPr lang="en-US" altLang="ja-JP" sz="1200" dirty="0" smtClean="0"/>
              <a:t> </a:t>
            </a:r>
            <a:r>
              <a:rPr lang="ja-JP" altLang="en-US" sz="1000" dirty="0" smtClean="0"/>
              <a:t>を崩さずに</a:t>
            </a:r>
            <a:endParaRPr lang="en-US" altLang="ja-JP" dirty="0" smtClean="0"/>
          </a:p>
          <a:p>
            <a:r>
              <a:rPr kumimoji="1" lang="en-US" altLang="ja-JP" dirty="0" smtClean="0"/>
              <a:t>↓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9699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4FC1F-5D30-0E46-9198-5DC09F6A3407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39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79DE6-635E-8A44-8B80-E4A98CDB116B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8059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A7F50-D7B9-BE4C-A318-DD412F94A32D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3686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E161-7A14-AB43-B8A3-1C01CF8D8670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247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0B9B7-0833-4E4C-B259-FE75F4E7D616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1196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6DD5-E615-7546-9A05-86E6B1CD38B7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3263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D2E4C-E6F2-0344-8343-1453F0681245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39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14B31-D235-E943-9A04-93C7C85DAC18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771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BEE-951E-C748-AB53-7F9A65E80719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423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E326A-F6C7-8D4C-9266-B018F0241C5D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387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649-5D22-0B45-B1BB-4104E8F38EBE}" type="datetime1">
              <a:rPr kumimoji="1" lang="ja-JP" altLang="en-US" smtClean="0"/>
              <a:t>15/08/23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97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fld id="{D69F5E70-B053-BD4B-9318-2F72F7ED6663}" type="datetime1">
              <a:rPr lang="ja-JP" altLang="en-US" smtClean="0"/>
              <a:t>15/08/23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fld id="{1B1C7054-989F-294B-9A06-8C08C85C5FCA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8" name="図 7" descr="スライド背景_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4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メイリオ"/>
          <a:ea typeface="メイリオ"/>
          <a:cs typeface="メイリオ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メイリオ"/>
          <a:ea typeface="メイリオ"/>
          <a:cs typeface="メイリオ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メイリオ"/>
          <a:ea typeface="メイリオ"/>
          <a:cs typeface="メイリオ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メイリオ"/>
          <a:ea typeface="メイリオ"/>
          <a:cs typeface="メイリオ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b="1" dirty="0" smtClean="0">
                <a:solidFill>
                  <a:srgbClr val="376092"/>
                </a:solidFill>
              </a:rPr>
              <a:t>睡眠ログ</a:t>
            </a:r>
            <a:endParaRPr kumimoji="1" lang="ja-JP" altLang="en-US" sz="6000" b="1" dirty="0">
              <a:solidFill>
                <a:srgbClr val="376092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ja-JP" altLang="en-US" dirty="0" smtClean="0">
                <a:solidFill>
                  <a:schemeClr val="tx1"/>
                </a:solidFill>
              </a:rPr>
              <a:t>フレンドリー</a:t>
            </a:r>
            <a:endParaRPr kumimoji="1" lang="en-US" altLang="ja-JP" dirty="0" smtClean="0">
              <a:solidFill>
                <a:schemeClr val="tx1"/>
              </a:solidFill>
            </a:endParaRPr>
          </a:p>
          <a:p>
            <a:r>
              <a:rPr lang="ja-JP" altLang="en-US" dirty="0" smtClean="0">
                <a:solidFill>
                  <a:schemeClr val="tx1"/>
                </a:solidFill>
              </a:rPr>
              <a:t>小澤宗馬　金岡優奈</a:t>
            </a:r>
            <a:endParaRPr lang="en-US" altLang="ja-JP" dirty="0" smtClean="0">
              <a:solidFill>
                <a:schemeClr val="tx1"/>
              </a:solidFill>
            </a:endParaRPr>
          </a:p>
          <a:p>
            <a:r>
              <a:rPr lang="ja-JP" altLang="en-US" dirty="0" smtClean="0">
                <a:solidFill>
                  <a:schemeClr val="tx1"/>
                </a:solidFill>
              </a:rPr>
              <a:t>　</a:t>
            </a:r>
            <a:r>
              <a:rPr lang="ja-JP" altLang="en-US" dirty="0" smtClean="0">
                <a:solidFill>
                  <a:schemeClr val="tx1"/>
                </a:solidFill>
              </a:rPr>
              <a:t>褚朝奕</a:t>
            </a:r>
            <a:r>
              <a:rPr lang="ja-JP" altLang="en-US" dirty="0" smtClean="0">
                <a:solidFill>
                  <a:schemeClr val="tx1"/>
                </a:solidFill>
              </a:rPr>
              <a:t>　</a:t>
            </a:r>
            <a:r>
              <a:rPr lang="ja-JP" altLang="en-US" dirty="0" smtClean="0">
                <a:solidFill>
                  <a:schemeClr val="tx1"/>
                </a:solidFill>
              </a:rPr>
              <a:t>鶴見昂希</a:t>
            </a:r>
            <a:endParaRPr lang="en-US" altLang="ja-JP" dirty="0" smtClean="0">
              <a:solidFill>
                <a:schemeClr val="tx1"/>
              </a:solidFill>
            </a:endParaRPr>
          </a:p>
          <a:p>
            <a:r>
              <a:rPr lang="ja-JP" altLang="en-US" dirty="0" smtClean="0">
                <a:solidFill>
                  <a:schemeClr val="tx1"/>
                </a:solidFill>
              </a:rPr>
              <a:t>　</a:t>
            </a:r>
            <a:r>
              <a:rPr lang="ja-JP" altLang="en-US" dirty="0" smtClean="0">
                <a:solidFill>
                  <a:schemeClr val="tx1"/>
                </a:solidFill>
              </a:rPr>
              <a:t>篠塚千愛</a:t>
            </a:r>
            <a:r>
              <a:rPr lang="ja-JP" altLang="en-US" dirty="0" smtClean="0">
                <a:solidFill>
                  <a:schemeClr val="tx1"/>
                </a:solidFill>
              </a:rPr>
              <a:t>　</a:t>
            </a:r>
            <a:r>
              <a:rPr lang="ja-JP" altLang="en-US" dirty="0" smtClean="0">
                <a:solidFill>
                  <a:schemeClr val="tx1"/>
                </a:solidFill>
              </a:rPr>
              <a:t>丸山</a:t>
            </a:r>
            <a:r>
              <a:rPr lang="ja-JP" altLang="en-US" dirty="0">
                <a:solidFill>
                  <a:schemeClr val="tx1"/>
                </a:solidFill>
              </a:rPr>
              <a:t>翔</a:t>
            </a:r>
            <a:r>
              <a:rPr lang="ja-JP" altLang="en-US" dirty="0" smtClean="0">
                <a:solidFill>
                  <a:schemeClr val="tx1"/>
                </a:solidFill>
              </a:rPr>
              <a:t>太郎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 rot="1383033">
            <a:off x="2599791" y="697656"/>
            <a:ext cx="158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 ˘ω˘)</a:t>
            </a:r>
            <a:r>
              <a:rPr lang="ja-JP" altLang="el-G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ｽﾔｧ</a:t>
            </a:r>
            <a:r>
              <a:rPr lang="el-GR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 rot="13455597">
            <a:off x="6468440" y="600759"/>
            <a:ext cx="1581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( ˘ω˘)</a:t>
            </a:r>
            <a:r>
              <a:rPr lang="ja-JP" altLang="el-GR" sz="2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ｽﾔｧ</a:t>
            </a:r>
            <a:r>
              <a:rPr lang="el-GR" altLang="ja-JP" sz="2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…</a:t>
            </a:r>
            <a:endParaRPr kumimoji="1" lang="ja-JP" alt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 rot="524912">
            <a:off x="495921" y="5407967"/>
            <a:ext cx="2254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400" dirty="0" smtClean="0"/>
              <a:t>( ˘ω˘)</a:t>
            </a:r>
            <a:r>
              <a:rPr lang="ja-JP" altLang="el-GR" sz="2400" dirty="0" smtClean="0"/>
              <a:t>ｽﾔｧ</a:t>
            </a:r>
            <a:r>
              <a:rPr lang="el-GR" altLang="ja-JP" sz="2400" dirty="0" smtClean="0"/>
              <a:t>…</a:t>
            </a:r>
            <a:endParaRPr lang="en-US" altLang="ja-JP" sz="2400" dirty="0" smtClean="0"/>
          </a:p>
        </p:txBody>
      </p:sp>
      <p:sp>
        <p:nvSpPr>
          <p:cNvPr id="12" name="テキスト ボックス 11"/>
          <p:cNvSpPr txBox="1"/>
          <p:nvPr/>
        </p:nvSpPr>
        <p:spPr>
          <a:xfrm rot="19435150">
            <a:off x="7097413" y="5353716"/>
            <a:ext cx="2114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400" dirty="0"/>
              <a:t>( ˘ω˘)</a:t>
            </a:r>
            <a:r>
              <a:rPr lang="ja-JP" altLang="el-GR" sz="2400" dirty="0"/>
              <a:t>ｽﾔｧ</a:t>
            </a:r>
            <a:r>
              <a:rPr lang="el-GR" altLang="ja-JP" sz="2400" dirty="0"/>
              <a:t>…</a:t>
            </a:r>
            <a:endParaRPr kumimoji="1" lang="ja-JP" altLang="en-US" sz="2400" dirty="0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1</a:t>
            </a:fld>
            <a:endParaRPr lang="en-US"/>
          </a:p>
        </p:txBody>
      </p:sp>
      <p:sp>
        <p:nvSpPr>
          <p:cNvPr id="14" name="テキスト ボックス 13"/>
          <p:cNvSpPr txBox="1"/>
          <p:nvPr/>
        </p:nvSpPr>
        <p:spPr>
          <a:xfrm rot="20914891">
            <a:off x="505211" y="1756134"/>
            <a:ext cx="268800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3200" dirty="0" smtClean="0">
                <a:solidFill>
                  <a:schemeClr val="accent1">
                    <a:lumMod val="75000"/>
                  </a:schemeClr>
                </a:solidFill>
              </a:rPr>
              <a:t>( ˘ω˘)</a:t>
            </a:r>
            <a:r>
              <a:rPr lang="ja-JP" altLang="el-GR" sz="3200" dirty="0" smtClean="0">
                <a:solidFill>
                  <a:schemeClr val="accent1">
                    <a:lumMod val="75000"/>
                  </a:schemeClr>
                </a:solidFill>
              </a:rPr>
              <a:t>ｽﾔｧ</a:t>
            </a:r>
            <a:r>
              <a:rPr lang="el-GR" altLang="ja-JP" sz="3200" dirty="0" smtClean="0">
                <a:solidFill>
                  <a:schemeClr val="accent1">
                    <a:lumMod val="75000"/>
                  </a:schemeClr>
                </a:solidFill>
              </a:rPr>
              <a:t>…</a:t>
            </a:r>
            <a:endParaRPr lang="en-US" altLang="ja-JP" sz="32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 rot="2832931">
            <a:off x="5789239" y="3707091"/>
            <a:ext cx="10548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1400" dirty="0" smtClean="0">
                <a:solidFill>
                  <a:schemeClr val="bg1">
                    <a:lumMod val="75000"/>
                  </a:schemeClr>
                </a:solidFill>
              </a:rPr>
              <a:t>( ˘ω˘)</a:t>
            </a:r>
            <a:r>
              <a:rPr lang="ja-JP" altLang="el-GR" sz="1400" dirty="0" smtClean="0">
                <a:solidFill>
                  <a:schemeClr val="bg1">
                    <a:lumMod val="75000"/>
                  </a:schemeClr>
                </a:solidFill>
              </a:rPr>
              <a:t>ｽﾔｧ</a:t>
            </a:r>
            <a:r>
              <a:rPr lang="el-GR" altLang="ja-JP" sz="1400" dirty="0" smtClean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en-US" altLang="ja-JP" sz="1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 rot="2207526">
            <a:off x="1393594" y="4148264"/>
            <a:ext cx="2254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400" dirty="0" smtClean="0">
                <a:solidFill>
                  <a:schemeClr val="bg1">
                    <a:lumMod val="75000"/>
                  </a:schemeClr>
                </a:solidFill>
              </a:rPr>
              <a:t>( ˘ω˘)</a:t>
            </a:r>
            <a:r>
              <a:rPr lang="ja-JP" altLang="el-GR" sz="2400" dirty="0" smtClean="0">
                <a:solidFill>
                  <a:schemeClr val="bg1">
                    <a:lumMod val="75000"/>
                  </a:schemeClr>
                </a:solidFill>
              </a:rPr>
              <a:t>ｽﾔｧ</a:t>
            </a:r>
            <a:r>
              <a:rPr lang="el-GR" altLang="ja-JP" sz="2400" dirty="0" smtClean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en-US" altLang="ja-JP" sz="2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535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睡眠</a:t>
            </a:r>
            <a:r>
              <a:rPr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ログ</a:t>
            </a:r>
            <a:r>
              <a:rPr lang="ja-JP" altLang="en-US" b="1" dirty="0" smtClean="0"/>
              <a:t>の仕組み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11200" y="1210947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b="1" dirty="0" smtClean="0"/>
              <a:t>　</a:t>
            </a: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加速度</a:t>
            </a:r>
            <a:r>
              <a:rPr lang="ja-JP" altLang="en-US" sz="3600" b="1" dirty="0">
                <a:solidFill>
                  <a:schemeClr val="accent5">
                    <a:lumMod val="75000"/>
                  </a:schemeClr>
                </a:solidFill>
              </a:rPr>
              <a:t>センサー</a:t>
            </a:r>
            <a:r>
              <a:rPr lang="ja-JP" altLang="en-US" sz="2800" dirty="0"/>
              <a:t>によって</a:t>
            </a:r>
            <a:r>
              <a:rPr lang="ja-JP" altLang="en-US" sz="2800" dirty="0" smtClean="0"/>
              <a:t>，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400" dirty="0" smtClean="0"/>
              <a:t>　　</a:t>
            </a:r>
            <a:r>
              <a:rPr lang="ja-JP" altLang="en-US" sz="2800" dirty="0" smtClean="0"/>
              <a:t>「睡眠時の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からだの動き</a:t>
            </a:r>
            <a:r>
              <a:rPr lang="ja-JP" altLang="en-US" sz="2800" dirty="0" smtClean="0"/>
              <a:t>」から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400" dirty="0" smtClean="0"/>
              <a:t>　　　　</a:t>
            </a:r>
            <a:r>
              <a:rPr lang="ja-JP" altLang="en-US" sz="2800" dirty="0" smtClean="0"/>
              <a:t>睡眠の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質</a:t>
            </a:r>
            <a:r>
              <a:rPr lang="ja-JP" altLang="en-US" sz="2800" dirty="0" smtClean="0"/>
              <a:t>や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サイクル</a:t>
            </a:r>
            <a:r>
              <a:rPr lang="ja-JP" altLang="en-US" sz="2800" dirty="0" smtClean="0"/>
              <a:t>を</a:t>
            </a:r>
            <a:r>
              <a:rPr lang="ja-JP" altLang="en-US" sz="2800" dirty="0"/>
              <a:t>計測する </a:t>
            </a:r>
          </a:p>
          <a:p>
            <a:endParaRPr kumimoji="1" lang="ja-JP" altLang="en-US" sz="3600" dirty="0"/>
          </a:p>
        </p:txBody>
      </p:sp>
      <p:pic>
        <p:nvPicPr>
          <p:cNvPr id="4" name="図 3" descr="睡眠グラフ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60" y="3537085"/>
            <a:ext cx="5241925" cy="2199825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701674" y="347248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 smtClean="0">
                <a:solidFill>
                  <a:srgbClr val="FF0000"/>
                </a:solidFill>
              </a:rPr>
              <a:t>覚醒</a:t>
            </a:r>
            <a:endParaRPr kumimoji="1" lang="ja-JP" altLang="en-US" sz="3600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26922" y="4183416"/>
            <a:ext cx="1082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dirty="0" smtClean="0">
                <a:solidFill>
                  <a:srgbClr val="FF6666"/>
                </a:solidFill>
              </a:rPr>
              <a:t>浅い</a:t>
            </a:r>
            <a:endParaRPr kumimoji="1" lang="ja-JP" altLang="en-US" sz="3600" dirty="0">
              <a:solidFill>
                <a:srgbClr val="FF6666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26922" y="4874754"/>
            <a:ext cx="1082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dirty="0" smtClean="0">
                <a:solidFill>
                  <a:srgbClr val="FF8000"/>
                </a:solidFill>
              </a:rPr>
              <a:t>深い</a:t>
            </a:r>
            <a:endParaRPr lang="en-US" altLang="ja-JP" sz="3600" dirty="0" smtClean="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996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/>
              <a:t>既存アプリ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操作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92895"/>
            <a:ext cx="82296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2800" dirty="0" smtClean="0"/>
              <a:t>既存アプリは計測に操作を要求する</a:t>
            </a:r>
            <a:endParaRPr kumimoji="1" lang="en-US" altLang="ja-JP" sz="2800" dirty="0" smtClean="0"/>
          </a:p>
          <a:p>
            <a:pPr marL="0" indent="0">
              <a:buNone/>
            </a:pPr>
            <a:endParaRPr kumimoji="1" lang="en-US" altLang="ja-JP" sz="2400" dirty="0" smtClean="0"/>
          </a:p>
          <a:p>
            <a:pPr marL="0" indent="0">
              <a:buNone/>
            </a:pPr>
            <a:r>
              <a:rPr kumimoji="1" lang="ja-JP" altLang="en-US" sz="2400" dirty="0" smtClean="0"/>
              <a:t>　就寝時に</a:t>
            </a:r>
            <a:r>
              <a:rPr kumimoji="1" lang="ja-JP" altLang="en-US" b="1" dirty="0" smtClean="0">
                <a:solidFill>
                  <a:srgbClr val="31859C"/>
                </a:solidFill>
              </a:rPr>
              <a:t>ユーザが</a:t>
            </a:r>
            <a:r>
              <a:rPr kumimoji="1" lang="ja-JP" altLang="en-US" sz="2400" dirty="0" smtClean="0"/>
              <a:t>計測開始</a:t>
            </a:r>
            <a:endParaRPr kumimoji="1" lang="en-US" altLang="ja-JP" sz="2400" dirty="0" smtClean="0"/>
          </a:p>
          <a:p>
            <a:pPr marL="0" indent="0">
              <a:buNone/>
            </a:pPr>
            <a:r>
              <a:rPr lang="ja-JP" altLang="en-US" dirty="0" smtClean="0"/>
              <a:t>　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　</a:t>
            </a:r>
            <a:r>
              <a:rPr lang="en-US" altLang="ja-JP" dirty="0" smtClean="0"/>
              <a:t>↓</a:t>
            </a:r>
            <a:r>
              <a:rPr lang="ja-JP" altLang="en-US" dirty="0" smtClean="0"/>
              <a:t>　睡眠</a:t>
            </a:r>
            <a:r>
              <a:rPr lang="en-US" altLang="ja-JP" sz="2400" dirty="0" smtClean="0"/>
              <a:t>	</a:t>
            </a:r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r>
              <a:rPr lang="ja-JP" altLang="en-US" sz="2400" dirty="0"/>
              <a:t>　</a:t>
            </a:r>
            <a:r>
              <a:rPr lang="ja-JP" altLang="en-US" sz="2400" dirty="0" smtClean="0"/>
              <a:t>起床時に</a:t>
            </a:r>
            <a:r>
              <a:rPr lang="ja-JP" altLang="en-US" b="1" dirty="0" smtClean="0">
                <a:solidFill>
                  <a:schemeClr val="accent5">
                    <a:lumMod val="75000"/>
                  </a:schemeClr>
                </a:solidFill>
              </a:rPr>
              <a:t>ユーザが</a:t>
            </a:r>
            <a:r>
              <a:rPr lang="ja-JP" altLang="en-US" sz="2400" dirty="0" smtClean="0"/>
              <a:t>計測終了</a:t>
            </a:r>
            <a:endParaRPr lang="en-US" altLang="ja-JP" sz="2800" dirty="0" smtClean="0"/>
          </a:p>
          <a:p>
            <a:endParaRPr lang="en-US" altLang="ja-JP" dirty="0" smtClean="0"/>
          </a:p>
          <a:p>
            <a:pPr lvl="1"/>
            <a:endParaRPr lang="en-US" altLang="ja-JP" dirty="0" smtClean="0"/>
          </a:p>
        </p:txBody>
      </p:sp>
      <p:pic>
        <p:nvPicPr>
          <p:cNvPr id="4" name="図 3" descr="睡眠データ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255" y="2112927"/>
            <a:ext cx="3902107" cy="3620426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6290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Scene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5624" y="450713"/>
            <a:ext cx="9251191" cy="520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872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>
                <a:solidFill>
                  <a:srgbClr val="376092"/>
                </a:solidFill>
              </a:rPr>
              <a:t>課題</a:t>
            </a:r>
            <a:r>
              <a:rPr kumimoji="1" lang="ja-JP" altLang="en-US" b="1" dirty="0" smtClean="0"/>
              <a:t>・取り上げた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問題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313382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b="1" dirty="0" smtClean="0"/>
              <a:t>問題点</a:t>
            </a:r>
            <a:endParaRPr lang="en-US" altLang="ja-JP" sz="3600" b="1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sz="2800" dirty="0" smtClean="0">
                <a:solidFill>
                  <a:srgbClr val="000000"/>
                </a:solidFill>
              </a:rPr>
              <a:t>寝る</a:t>
            </a:r>
            <a:r>
              <a:rPr lang="ja-JP" altLang="en-US" sz="2800" dirty="0">
                <a:solidFill>
                  <a:srgbClr val="000000"/>
                </a:solidFill>
              </a:rPr>
              <a:t>直前の計測開始を</a:t>
            </a: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忘れやすい</a:t>
            </a:r>
            <a:r>
              <a:rPr lang="en-US" altLang="ja-JP" sz="4000" b="1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altLang="ja-JP" sz="4000" b="1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ja-JP" altLang="en-US" sz="2400" dirty="0" smtClean="0">
                <a:solidFill>
                  <a:srgbClr val="7F7F7F"/>
                </a:solidFill>
              </a:rPr>
              <a:t>　</a:t>
            </a:r>
            <a:endParaRPr lang="en-US" altLang="ja-JP" sz="2400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ja-JP" altLang="ja-JP" sz="2400" dirty="0" smtClean="0">
                <a:solidFill>
                  <a:srgbClr val="7F7F7F"/>
                </a:solidFill>
              </a:rPr>
              <a:t>　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毎日</a:t>
            </a:r>
            <a:r>
              <a:rPr lang="ja-JP" altLang="en-US" sz="2800" dirty="0">
                <a:solidFill>
                  <a:srgbClr val="000000"/>
                </a:solidFill>
              </a:rPr>
              <a:t>ログをとらない</a:t>
            </a:r>
            <a:r>
              <a:rPr lang="ja-JP" altLang="en-US" sz="2800" dirty="0" smtClean="0">
                <a:solidFill>
                  <a:srgbClr val="000000"/>
                </a:solidFill>
              </a:rPr>
              <a:t>と</a:t>
            </a:r>
            <a:r>
              <a:rPr lang="en-US" altLang="ja-JP" sz="2800" dirty="0" smtClean="0">
                <a:solidFill>
                  <a:srgbClr val="000000"/>
                </a:solidFill>
              </a:rPr>
              <a:t/>
            </a:r>
            <a:br>
              <a:rPr lang="en-US" altLang="ja-JP" sz="2800" dirty="0" smtClean="0">
                <a:solidFill>
                  <a:srgbClr val="000000"/>
                </a:solidFill>
              </a:rPr>
            </a:b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正確</a:t>
            </a:r>
            <a:r>
              <a:rPr lang="ja-JP" altLang="en-US" sz="3600" b="1" dirty="0">
                <a:solidFill>
                  <a:srgbClr val="31859C"/>
                </a:solidFill>
              </a:rPr>
              <a:t>な</a:t>
            </a:r>
            <a:r>
              <a:rPr lang="ja-JP" altLang="en-US" sz="2800" dirty="0">
                <a:solidFill>
                  <a:srgbClr val="000000"/>
                </a:solidFill>
              </a:rPr>
              <a:t>データが得られない</a:t>
            </a:r>
          </a:p>
          <a:p>
            <a:pPr marL="0" indent="0">
              <a:buNone/>
            </a:pP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2800" dirty="0">
                <a:solidFill>
                  <a:srgbClr val="000000"/>
                </a:solidFill>
              </a:rPr>
              <a:t>　</a:t>
            </a:r>
            <a:endParaRPr lang="en-US" altLang="ja-JP" sz="28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ja-JP" altLang="ja-JP" sz="2800" dirty="0">
                <a:solidFill>
                  <a:srgbClr val="000000"/>
                </a:solidFill>
              </a:rPr>
              <a:t>　</a:t>
            </a: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2800" dirty="0" smtClean="0">
                <a:solidFill>
                  <a:srgbClr val="000000"/>
                </a:solidFill>
              </a:rPr>
              <a:t>睡眠</a:t>
            </a:r>
            <a:r>
              <a:rPr lang="ja-JP" altLang="en-US" sz="2800" dirty="0">
                <a:solidFill>
                  <a:srgbClr val="000000"/>
                </a:solidFill>
              </a:rPr>
              <a:t>ログを</a:t>
            </a:r>
            <a:r>
              <a:rPr lang="ja-JP" altLang="en-US" sz="3600" b="1" dirty="0">
                <a:solidFill>
                  <a:srgbClr val="31859C"/>
                </a:solidFill>
              </a:rPr>
              <a:t>続ける気</a:t>
            </a:r>
            <a:r>
              <a:rPr lang="ja-JP" altLang="en-US" sz="2800" dirty="0">
                <a:solidFill>
                  <a:srgbClr val="000000"/>
                </a:solidFill>
              </a:rPr>
              <a:t>が無くなってしまう</a:t>
            </a:r>
          </a:p>
          <a:p>
            <a:pPr marL="0" indent="0">
              <a:buNone/>
            </a:pP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下矢印 4"/>
          <p:cNvSpPr/>
          <p:nvPr/>
        </p:nvSpPr>
        <p:spPr>
          <a:xfrm>
            <a:off x="2437717" y="4220307"/>
            <a:ext cx="553096" cy="553147"/>
          </a:xfrm>
          <a:prstGeom prst="downArrow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2802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en-US" altLang="ja-JP" b="1" dirty="0" smtClean="0">
                <a:solidFill>
                  <a:srgbClr val="376092"/>
                </a:solidFill>
              </a:rPr>
              <a:t>MVP</a:t>
            </a:r>
            <a:endParaRPr kumimoji="1" lang="ja-JP" altLang="en-US" b="1" dirty="0">
              <a:solidFill>
                <a:srgbClr val="376092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10947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b="1" dirty="0" smtClean="0"/>
              <a:t>コンセプト</a:t>
            </a:r>
            <a:endParaRPr lang="en-US" altLang="ja-JP" b="1" dirty="0" smtClean="0"/>
          </a:p>
          <a:p>
            <a:pPr marL="457200" lvl="1" indent="0">
              <a:buNone/>
            </a:pPr>
            <a:r>
              <a:rPr lang="ja-JP" altLang="en-US" sz="2400" dirty="0" smtClean="0">
                <a:solidFill>
                  <a:srgbClr val="000000"/>
                </a:solidFill>
              </a:rPr>
              <a:t>ユーザが</a:t>
            </a:r>
            <a:r>
              <a:rPr lang="ja-JP" altLang="en-US" b="1" dirty="0" smtClean="0">
                <a:solidFill>
                  <a:srgbClr val="31859C"/>
                </a:solidFill>
              </a:rPr>
              <a:t>操作しなくても</a:t>
            </a:r>
            <a:r>
              <a:rPr lang="ja-JP" altLang="en-US" sz="2400" dirty="0" smtClean="0">
                <a:solidFill>
                  <a:srgbClr val="000000"/>
                </a:solidFill>
              </a:rPr>
              <a:t>，自動でログを計測可能にする</a:t>
            </a:r>
            <a:r>
              <a:rPr lang="en-US" altLang="ja-JP" sz="2400" dirty="0">
                <a:solidFill>
                  <a:srgbClr val="000000"/>
                </a:solidFill>
              </a:rPr>
              <a:t/>
            </a:r>
            <a:br>
              <a:rPr lang="en-US" altLang="ja-JP" sz="2400" dirty="0">
                <a:solidFill>
                  <a:srgbClr val="000000"/>
                </a:solidFill>
              </a:rPr>
            </a:br>
            <a:endParaRPr lang="en-US" altLang="ja-JP" sz="2400" dirty="0" smtClean="0">
              <a:solidFill>
                <a:srgbClr val="000000"/>
              </a:solidFill>
            </a:endParaRPr>
          </a:p>
          <a:p>
            <a:pPr marL="57150" indent="0">
              <a:buNone/>
            </a:pPr>
            <a:r>
              <a:rPr lang="en-US" altLang="ja-JP" sz="2800" b="1" dirty="0"/>
              <a:t>	</a:t>
            </a:r>
            <a:r>
              <a:rPr lang="ja-JP" altLang="en-US" sz="2800" b="1" dirty="0" smtClean="0"/>
              <a:t>解決方法</a:t>
            </a:r>
            <a:endParaRPr lang="en-US" altLang="ja-JP" sz="2800" b="1" dirty="0" smtClean="0"/>
          </a:p>
          <a:p>
            <a:pPr marL="0" indent="0">
              <a:buNone/>
            </a:pPr>
            <a:r>
              <a:rPr lang="ja-JP" altLang="en-US" sz="2800" dirty="0" smtClean="0"/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事前</a:t>
            </a:r>
            <a:r>
              <a:rPr lang="ja-JP" altLang="en-US" sz="2400" dirty="0">
                <a:solidFill>
                  <a:srgbClr val="000000"/>
                </a:solidFill>
              </a:rPr>
              <a:t>に設定したアラームの時間</a:t>
            </a:r>
            <a:r>
              <a:rPr lang="ja-JP" altLang="en-US" sz="2400" dirty="0" smtClean="0">
                <a:solidFill>
                  <a:srgbClr val="000000"/>
                </a:solidFill>
              </a:rPr>
              <a:t>とセンシングデータ</a:t>
            </a:r>
            <a:r>
              <a:rPr lang="ja-JP" altLang="en-US" sz="2400" dirty="0">
                <a:solidFill>
                  <a:srgbClr val="000000"/>
                </a:solidFill>
              </a:rPr>
              <a:t>から</a:t>
            </a:r>
            <a:r>
              <a:rPr lang="ja-JP" altLang="en-US" sz="2400" dirty="0" smtClean="0">
                <a:solidFill>
                  <a:srgbClr val="000000"/>
                </a:solidFill>
              </a:rPr>
              <a:t>，</a:t>
            </a:r>
            <a:r>
              <a:rPr lang="en-US" altLang="ja-JP" sz="2400" dirty="0" smtClean="0">
                <a:solidFill>
                  <a:srgbClr val="000000"/>
                </a:solidFill>
              </a:rPr>
              <a:t/>
            </a:r>
            <a:br>
              <a:rPr lang="en-US" altLang="ja-JP" sz="2400" dirty="0" smtClean="0">
                <a:solidFill>
                  <a:srgbClr val="000000"/>
                </a:solidFill>
              </a:rPr>
            </a:br>
            <a:r>
              <a:rPr lang="ja-JP" altLang="en-US" sz="2400" dirty="0" smtClean="0">
                <a:solidFill>
                  <a:srgbClr val="000000"/>
                </a:solidFill>
              </a:rPr>
              <a:t>　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就寝</a:t>
            </a:r>
            <a:r>
              <a:rPr lang="ja-JP" altLang="en-US" sz="2800" b="1" dirty="0">
                <a:solidFill>
                  <a:schemeClr val="accent5">
                    <a:lumMod val="75000"/>
                  </a:schemeClr>
                </a:solidFill>
              </a:rPr>
              <a:t>・起床を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推測</a:t>
            </a:r>
            <a:r>
              <a:rPr lang="ja-JP" altLang="en-US" sz="2400" dirty="0" smtClean="0">
                <a:solidFill>
                  <a:srgbClr val="000000"/>
                </a:solidFill>
              </a:rPr>
              <a:t>する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ja-JP" sz="2800" b="1" dirty="0" smtClean="0"/>
              <a:t/>
            </a:r>
            <a:br>
              <a:rPr lang="en-US" altLang="ja-JP" sz="2800" b="1" dirty="0" smtClean="0"/>
            </a:br>
            <a:r>
              <a:rPr lang="ja-JP" altLang="en-US" sz="2800" b="1" dirty="0" smtClean="0"/>
              <a:t>価値</a:t>
            </a:r>
            <a:endParaRPr lang="en-US" altLang="ja-JP" sz="2800" b="1" dirty="0" smtClean="0"/>
          </a:p>
          <a:p>
            <a:pPr marL="0" indent="0">
              <a:buNone/>
            </a:pPr>
            <a:r>
              <a:rPr lang="ja-JP" altLang="en-US" sz="2800" dirty="0" smtClean="0"/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ユーザが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意識せずとも</a:t>
            </a:r>
            <a:r>
              <a:rPr lang="ja-JP" altLang="en-US" sz="2400" dirty="0" smtClean="0">
                <a:solidFill>
                  <a:srgbClr val="000000"/>
                </a:solidFill>
              </a:rPr>
              <a:t>ログを取得できるので，</a:t>
            </a:r>
            <a:r>
              <a:rPr lang="en-US" altLang="ja-JP" sz="2400" dirty="0" smtClean="0">
                <a:solidFill>
                  <a:srgbClr val="000000"/>
                </a:solidFill>
              </a:rPr>
              <a:t/>
            </a:r>
            <a:br>
              <a:rPr lang="en-US" altLang="ja-JP" sz="2400" dirty="0" smtClean="0">
                <a:solidFill>
                  <a:srgbClr val="000000"/>
                </a:solidFill>
              </a:rPr>
            </a:br>
            <a:r>
              <a:rPr lang="ja-JP" altLang="en-US" sz="2800" dirty="0" smtClean="0">
                <a:solidFill>
                  <a:srgbClr val="000000"/>
                </a:solidFill>
              </a:rPr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長く使いやすい</a:t>
            </a:r>
          </a:p>
          <a:p>
            <a:pPr marL="0" indent="0">
              <a:buNone/>
            </a:pPr>
            <a:endParaRPr lang="ja-JP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altLang="ja-JP" b="1" dirty="0" smtClean="0"/>
          </a:p>
          <a:p>
            <a:pPr lvl="1"/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2115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/>
              <a:t>既存アプリとの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比較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4" name="コンテンツ プレースホルダー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2333428"/>
              </p:ext>
            </p:extLst>
          </p:nvPr>
        </p:nvGraphicFramePr>
        <p:xfrm>
          <a:off x="436715" y="1518247"/>
          <a:ext cx="82296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7379"/>
                <a:gridCol w="2273837"/>
                <a:gridCol w="241838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機能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既存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提案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起床時間の設定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dirty="0" smtClean="0"/>
                        <a:t>毎回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dirty="0" smtClean="0">
                          <a:solidFill>
                            <a:schemeClr val="tx1"/>
                          </a:solidFill>
                        </a:rPr>
                        <a:t>初回</a:t>
                      </a:r>
                      <a:r>
                        <a:rPr kumimoji="1" lang="ja-JP" altLang="en-US" sz="2400" dirty="0" smtClean="0">
                          <a:solidFill>
                            <a:schemeClr val="dk1"/>
                          </a:solidFill>
                        </a:rPr>
                        <a:t>のみ</a:t>
                      </a:r>
                      <a:endParaRPr kumimoji="1" lang="en-US" altLang="ja-JP" sz="2400" dirty="0" smtClean="0">
                        <a:solidFill>
                          <a:schemeClr val="dk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自動計測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☓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　計測開始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 smtClean="0"/>
                        <a:t>手動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 smtClean="0"/>
                        <a:t>自動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　計測終了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手動</a:t>
                      </a:r>
                      <a:endParaRPr kumimoji="1" lang="en-US" altLang="ja-JP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自動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計測データの閲覧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-3748758" y="34622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92977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114615"/>
            <a:ext cx="8229600" cy="1143000"/>
          </a:xfrm>
        </p:spPr>
        <p:txBody>
          <a:bodyPr/>
          <a:lstStyle/>
          <a:p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  <a:latin typeface="+mj-ea"/>
                <a:cs typeface="Marion Regular"/>
              </a:rPr>
              <a:t>まとめ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  <a:latin typeface="+mj-ea"/>
              <a:cs typeface="Marion Regular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19100" y="2101850"/>
            <a:ext cx="8305800" cy="265430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睡眠ログ</a:t>
            </a:r>
            <a:r>
              <a:rPr lang="en-US" altLang="ja-JP" sz="3600" b="1" dirty="0" smtClean="0"/>
              <a:t> </a:t>
            </a:r>
            <a:r>
              <a:rPr lang="ja-JP" altLang="en-US" sz="2400" dirty="0" smtClean="0"/>
              <a:t>の，</a:t>
            </a:r>
            <a:r>
              <a:rPr lang="en-US" altLang="ja-JP" sz="2400" dirty="0" smtClean="0"/>
              <a:t> 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計測の自動化</a:t>
            </a:r>
            <a:r>
              <a:rPr lang="en-US" altLang="ja-JP" dirty="0" smtClean="0">
                <a:solidFill>
                  <a:srgbClr val="31859C"/>
                </a:solidFill>
              </a:rPr>
              <a:t> </a:t>
            </a:r>
            <a:r>
              <a:rPr lang="ja-JP" altLang="en-US" sz="2400" dirty="0" smtClean="0"/>
              <a:t>によって</a:t>
            </a:r>
            <a:endParaRPr lang="en-US" altLang="ja-JP" sz="2400" dirty="0"/>
          </a:p>
          <a:p>
            <a:pPr marL="0" indent="0">
              <a:lnSpc>
                <a:spcPct val="110000"/>
              </a:lnSpc>
              <a:buNone/>
            </a:pPr>
            <a:r>
              <a:rPr lang="ja-JP" altLang="ja-JP" dirty="0" smtClean="0"/>
              <a:t>　</a:t>
            </a:r>
            <a:r>
              <a:rPr lang="ja-JP" altLang="en-US" sz="3600" dirty="0" smtClean="0"/>
              <a:t>使い続けるのを</a:t>
            </a:r>
            <a:r>
              <a:rPr lang="ja-JP" altLang="en-US" sz="3600" b="1" dirty="0" smtClean="0">
                <a:solidFill>
                  <a:srgbClr val="FF0000"/>
                </a:solidFill>
              </a:rPr>
              <a:t>大変</a:t>
            </a:r>
            <a:r>
              <a:rPr lang="ja-JP" altLang="en-US" sz="3600" dirty="0" smtClean="0"/>
              <a:t>と感じてた人</a:t>
            </a:r>
            <a:r>
              <a:rPr lang="en-US" altLang="ja-JP" dirty="0"/>
              <a:t> </a:t>
            </a:r>
            <a:r>
              <a:rPr lang="ja-JP" altLang="en-US" sz="2400" dirty="0" smtClean="0"/>
              <a:t>でも</a:t>
            </a:r>
            <a:endParaRPr lang="en-US" altLang="ja-JP" sz="2400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ja-JP" altLang="ja-JP" dirty="0"/>
              <a:t>　</a:t>
            </a:r>
            <a:r>
              <a:rPr lang="ja-JP" altLang="en-US" dirty="0" smtClean="0"/>
              <a:t>　</a:t>
            </a:r>
            <a:r>
              <a:rPr lang="ja-JP" altLang="ja-JP" dirty="0"/>
              <a:t>　</a:t>
            </a:r>
            <a:r>
              <a:rPr lang="ja-JP" altLang="en-US" dirty="0" smtClean="0"/>
              <a:t>手軽に</a:t>
            </a:r>
            <a:r>
              <a:rPr lang="ja-JP" altLang="en-US" sz="3600" dirty="0" smtClean="0"/>
              <a:t>睡眠を計測</a:t>
            </a:r>
            <a:r>
              <a:rPr lang="ja-JP" altLang="en-US" sz="2400" dirty="0" smtClean="0"/>
              <a:t>することができる</a:t>
            </a:r>
            <a:endParaRPr kumimoji="1" lang="ja-JP" altLang="en-US" sz="2400" b="1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8411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1283</TotalTime>
  <Words>354</Words>
  <Application>Microsoft Macintosh PowerPoint</Application>
  <PresentationFormat>画面に合わせる (4:3)</PresentationFormat>
  <Paragraphs>134</Paragraphs>
  <Slides>8</Slides>
  <Notes>7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9" baseType="lpstr">
      <vt:lpstr>ホワイト</vt:lpstr>
      <vt:lpstr>睡眠ログ</vt:lpstr>
      <vt:lpstr>睡眠ログの仕組み</vt:lpstr>
      <vt:lpstr>既存アプリ操作</vt:lpstr>
      <vt:lpstr>PowerPoint プレゼンテーション</vt:lpstr>
      <vt:lpstr>課題・取り上げた問題</vt:lpstr>
      <vt:lpstr>MVP</vt:lpstr>
      <vt:lpstr>既存アプリとの比較</vt:lpstr>
      <vt:lpstr>まとめ</vt:lpstr>
    </vt:vector>
  </TitlesOfParts>
  <Company>ソフトウェア研究室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タイトル</dc:title>
  <dc:creator>鶴見 昂希</dc:creator>
  <cp:lastModifiedBy>鶴見 昂希</cp:lastModifiedBy>
  <cp:revision>49</cp:revision>
  <dcterms:created xsi:type="dcterms:W3CDTF">2015-08-23T03:54:52Z</dcterms:created>
  <dcterms:modified xsi:type="dcterms:W3CDTF">2015-08-24T01:18:38Z</dcterms:modified>
</cp:coreProperties>
</file>

<file path=docProps/thumbnail.jpeg>
</file>